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 name="Google Shape;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2a470dc5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2a470dc5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2a470dc5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2a470dc5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2a470dc5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2a470dc5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2a470dc5f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2a470dc5f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b678b460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b678b460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b678b46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b678b46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b678b460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ab678b460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b678b460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b678b460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b678b460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b678b460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b678b460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b678b460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ga2a470dc5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 name="Google Shape;25;ga2a470dc5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b678b460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b678b460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b678b460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b678b460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b678b460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b678b460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b678b460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b678b460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b678b460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b678b460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2a470dc5f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2a470dc5f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2a470dc5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2a470dc5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2a470dc5f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2a470dc5f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ga2a470dc5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 name="Google Shape;31;ga2a470dc5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a2a470dc5f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 name="Google Shape;37;ga2a470dc5f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a2a470dc5f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a2a470dc5f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a2a470dc5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a2a470dc5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a2a470dc5f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a2a470dc5f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a2a470dc5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a2a470dc5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2a470dc5f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2a470dc5f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mbria"/>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 name="Google Shape;13;p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792" y="274335"/>
            <a:ext cx="7886400" cy="9936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100"/>
              <a:buFont typeface="Calibri"/>
              <a:buNone/>
              <a:defRPr b="0" i="0" sz="31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792" y="1369418"/>
            <a:ext cx="7886400" cy="3263700"/>
          </a:xfrm>
          <a:prstGeom prst="rect">
            <a:avLst/>
          </a:prstGeom>
          <a:noFill/>
          <a:ln>
            <a:noFill/>
          </a:ln>
        </p:spPr>
        <p:txBody>
          <a:bodyPr anchorCtr="0" anchor="t" bIns="34275" lIns="68575" spcFirstLastPara="1" rIns="68575" wrap="square" tIns="34275">
            <a:noAutofit/>
          </a:bodyPr>
          <a:lstStyle>
            <a:lvl1pPr indent="-355600" lvl="0" marL="457200" marR="0" rtl="0" algn="l">
              <a:lnSpc>
                <a:spcPct val="90000"/>
              </a:lnSpc>
              <a:spcBef>
                <a:spcPts val="7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36550" lvl="1" marL="914400" marR="0" rtl="0" algn="l">
              <a:lnSpc>
                <a:spcPct val="90000"/>
              </a:lnSpc>
              <a:spcBef>
                <a:spcPts val="4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792" y="4767560"/>
            <a:ext cx="2056800" cy="2733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810" y="4767560"/>
            <a:ext cx="3086400" cy="2733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8374" y="4767560"/>
            <a:ext cx="2056800" cy="2733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 name="Shape 20"/>
        <p:cNvGrpSpPr/>
        <p:nvPr/>
      </p:nvGrpSpPr>
      <p:grpSpPr>
        <a:xfrm>
          <a:off x="0" y="0"/>
          <a:ext cx="0" cy="0"/>
          <a:chOff x="0" y="0"/>
          <a:chExt cx="0" cy="0"/>
        </a:xfrm>
      </p:grpSpPr>
      <p:sp>
        <p:nvSpPr>
          <p:cNvPr id="21" name="Google Shape;21;p3"/>
          <p:cNvSpPr txBox="1"/>
          <p:nvPr>
            <p:ph type="ctrTitle"/>
          </p:nvPr>
        </p:nvSpPr>
        <p:spPr>
          <a:xfrm>
            <a:off x="1143000" y="460022"/>
            <a:ext cx="6858000" cy="17907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RESULT ANALYSIS</a:t>
            </a:r>
            <a:endParaRPr>
              <a:solidFill>
                <a:srgbClr val="FFFFFF"/>
              </a:solidFill>
            </a:endParaRPr>
          </a:p>
        </p:txBody>
      </p:sp>
      <p:sp>
        <p:nvSpPr>
          <p:cNvPr id="22" name="Google Shape;22;p3"/>
          <p:cNvSpPr txBox="1"/>
          <p:nvPr>
            <p:ph idx="1" type="subTitle"/>
          </p:nvPr>
        </p:nvSpPr>
        <p:spPr>
          <a:xfrm>
            <a:off x="1143000" y="3284149"/>
            <a:ext cx="6858000" cy="15981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GB">
                <a:solidFill>
                  <a:srgbClr val="FFFFFF"/>
                </a:solidFill>
              </a:rPr>
              <a:t>PRESENTED BY:-</a:t>
            </a:r>
            <a:endParaRPr>
              <a:solidFill>
                <a:srgbClr val="FFFFFF"/>
              </a:solidFill>
            </a:endParaRPr>
          </a:p>
          <a:p>
            <a:pPr indent="0" lvl="0" marL="0" rtl="0" algn="ctr">
              <a:spcBef>
                <a:spcPts val="800"/>
              </a:spcBef>
              <a:spcAft>
                <a:spcPts val="0"/>
              </a:spcAft>
              <a:buNone/>
            </a:pPr>
            <a:r>
              <a:rPr lang="en-GB">
                <a:solidFill>
                  <a:srgbClr val="FFFFFF"/>
                </a:solidFill>
              </a:rPr>
              <a:t>ARINDAM GHOSH (12)</a:t>
            </a:r>
            <a:endParaRPr>
              <a:solidFill>
                <a:srgbClr val="FFFFFF"/>
              </a:solidFill>
            </a:endParaRPr>
          </a:p>
          <a:p>
            <a:pPr indent="0" lvl="0" marL="0" rtl="0" algn="ctr">
              <a:spcBef>
                <a:spcPts val="800"/>
              </a:spcBef>
              <a:spcAft>
                <a:spcPts val="0"/>
              </a:spcAft>
              <a:buNone/>
            </a:pPr>
            <a:r>
              <a:rPr lang="en-GB">
                <a:solidFill>
                  <a:srgbClr val="FFFFFF"/>
                </a:solidFill>
              </a:rPr>
              <a:t>NINAD PATIL (33)</a:t>
            </a:r>
            <a:endParaRPr>
              <a:solidFill>
                <a:srgbClr val="FFFFFF"/>
              </a:solidFill>
            </a:endParaRPr>
          </a:p>
          <a:p>
            <a:pPr indent="0" lvl="0" marL="0" rtl="0" algn="ctr">
              <a:spcBef>
                <a:spcPts val="800"/>
              </a:spcBef>
              <a:spcAft>
                <a:spcPts val="0"/>
              </a:spcAft>
              <a:buNone/>
            </a:pPr>
            <a:r>
              <a:rPr lang="en-GB">
                <a:solidFill>
                  <a:srgbClr val="FFFFFF"/>
                </a:solidFill>
              </a:rPr>
              <a:t>SARATH SHANKARANARAYANAN (41)</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2"/>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ANALYSIS &amp; DESIGN</a:t>
            </a:r>
            <a:endParaRPr>
              <a:solidFill>
                <a:srgbClr val="FFFFFF"/>
              </a:solidFill>
            </a:endParaRPr>
          </a:p>
        </p:txBody>
      </p:sp>
      <p:pic>
        <p:nvPicPr>
          <p:cNvPr id="76" name="Google Shape;76;p12"/>
          <p:cNvPicPr preferRelativeResize="0"/>
          <p:nvPr/>
        </p:nvPicPr>
        <p:blipFill>
          <a:blip r:embed="rId3">
            <a:alphaModFix/>
          </a:blip>
          <a:stretch>
            <a:fillRect/>
          </a:stretch>
        </p:blipFill>
        <p:spPr>
          <a:xfrm>
            <a:off x="1928825" y="602825"/>
            <a:ext cx="5143501" cy="4498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3"/>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ANALYSIS &amp; DESIGN</a:t>
            </a:r>
            <a:endParaRPr>
              <a:solidFill>
                <a:srgbClr val="FFFFFF"/>
              </a:solidFill>
            </a:endParaRPr>
          </a:p>
        </p:txBody>
      </p:sp>
      <p:pic>
        <p:nvPicPr>
          <p:cNvPr id="82" name="Google Shape;82;p13"/>
          <p:cNvPicPr preferRelativeResize="0"/>
          <p:nvPr/>
        </p:nvPicPr>
        <p:blipFill>
          <a:blip r:embed="rId3">
            <a:alphaModFix/>
          </a:blip>
          <a:stretch>
            <a:fillRect/>
          </a:stretch>
        </p:blipFill>
        <p:spPr>
          <a:xfrm>
            <a:off x="2340700" y="554300"/>
            <a:ext cx="4590976" cy="4589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1143000" y="188775"/>
            <a:ext cx="6858000" cy="615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USER MANUAL</a:t>
            </a:r>
            <a:endParaRPr>
              <a:solidFill>
                <a:srgbClr val="FFFFFF"/>
              </a:solidFill>
            </a:endParaRPr>
          </a:p>
        </p:txBody>
      </p:sp>
      <p:sp>
        <p:nvSpPr>
          <p:cNvPr id="88" name="Google Shape;88;p14"/>
          <p:cNvSpPr txBox="1"/>
          <p:nvPr>
            <p:ph idx="1" type="subTitle"/>
          </p:nvPr>
        </p:nvSpPr>
        <p:spPr>
          <a:xfrm>
            <a:off x="1143000" y="853900"/>
            <a:ext cx="6858000" cy="4239300"/>
          </a:xfrm>
          <a:prstGeom prst="rect">
            <a:avLst/>
          </a:prstGeom>
        </p:spPr>
        <p:txBody>
          <a:bodyPr anchorCtr="0" anchor="t" bIns="34275" lIns="68575" spcFirstLastPara="1" rIns="68575" wrap="square" tIns="34275">
            <a:noAutofit/>
          </a:bodyPr>
          <a:lstStyle/>
          <a:p>
            <a:pPr indent="-342900" lvl="0" marL="457200" rtl="0" algn="l">
              <a:lnSpc>
                <a:spcPct val="150000"/>
              </a:lnSpc>
              <a:spcBef>
                <a:spcPts val="800"/>
              </a:spcBef>
              <a:spcAft>
                <a:spcPts val="0"/>
              </a:spcAft>
              <a:buClr>
                <a:srgbClr val="FFFFFF"/>
              </a:buClr>
              <a:buSzPts val="1800"/>
              <a:buChar char="➢"/>
            </a:pPr>
            <a:r>
              <a:rPr lang="en-GB">
                <a:solidFill>
                  <a:srgbClr val="FFFFFF"/>
                </a:solidFill>
              </a:rPr>
              <a:t>KEY FUNCTIONALITIES OF EACH MODULE: </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A) Login module: For security purposes where without valid username and password no one can access this system.</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 B) Conversion pdf to excel: Where a user wants to convert the desired pdf marksheet to be converted into excel format. </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C) Uploading Excel Sheet files in the database:Where a user can upload the converted file and upload it in the database for future reference. </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D) Search a particular record from the database: When a user wants to search a particular record from the database it can search. by giving a valid input seat number and get the desired records of that student. </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pic>
        <p:nvPicPr>
          <p:cNvPr id="94" name="Google Shape;94;p15"/>
          <p:cNvPicPr preferRelativeResize="0"/>
          <p:nvPr/>
        </p:nvPicPr>
        <p:blipFill>
          <a:blip r:embed="rId3">
            <a:alphaModFix/>
          </a:blip>
          <a:stretch>
            <a:fillRect/>
          </a:stretch>
        </p:blipFill>
        <p:spPr>
          <a:xfrm>
            <a:off x="652700" y="504075"/>
            <a:ext cx="7838626" cy="4004526"/>
          </a:xfrm>
          <a:prstGeom prst="rect">
            <a:avLst/>
          </a:prstGeom>
          <a:noFill/>
          <a:ln>
            <a:noFill/>
          </a:ln>
        </p:spPr>
      </p:pic>
      <p:sp>
        <p:nvSpPr>
          <p:cNvPr id="95" name="Google Shape;95;p15"/>
          <p:cNvSpPr txBox="1"/>
          <p:nvPr/>
        </p:nvSpPr>
        <p:spPr>
          <a:xfrm>
            <a:off x="2551650" y="4599000"/>
            <a:ext cx="39783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 1 Home Page</a:t>
            </a:r>
            <a:endParaRPr>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6"/>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sp>
        <p:nvSpPr>
          <p:cNvPr id="101" name="Google Shape;101;p16"/>
          <p:cNvSpPr txBox="1"/>
          <p:nvPr/>
        </p:nvSpPr>
        <p:spPr>
          <a:xfrm>
            <a:off x="2551650" y="4599000"/>
            <a:ext cx="39783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 1.1  Home Page</a:t>
            </a:r>
            <a:endParaRPr>
              <a:solidFill>
                <a:srgbClr val="FFFFFF"/>
              </a:solidFill>
              <a:latin typeface="Calibri"/>
              <a:ea typeface="Calibri"/>
              <a:cs typeface="Calibri"/>
              <a:sym typeface="Calibri"/>
            </a:endParaRPr>
          </a:p>
        </p:txBody>
      </p:sp>
      <p:pic>
        <p:nvPicPr>
          <p:cNvPr id="102" name="Google Shape;102;p16"/>
          <p:cNvPicPr preferRelativeResize="0"/>
          <p:nvPr/>
        </p:nvPicPr>
        <p:blipFill>
          <a:blip r:embed="rId3">
            <a:alphaModFix/>
          </a:blip>
          <a:stretch>
            <a:fillRect/>
          </a:stretch>
        </p:blipFill>
        <p:spPr>
          <a:xfrm>
            <a:off x="704925" y="755225"/>
            <a:ext cx="7834102" cy="3843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sp>
        <p:nvSpPr>
          <p:cNvPr id="108" name="Google Shape;108;p17"/>
          <p:cNvSpPr txBox="1"/>
          <p:nvPr/>
        </p:nvSpPr>
        <p:spPr>
          <a:xfrm>
            <a:off x="2551650" y="4599000"/>
            <a:ext cx="39783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 1.2  Home Page</a:t>
            </a:r>
            <a:endParaRPr>
              <a:solidFill>
                <a:srgbClr val="FFFFFF"/>
              </a:solidFill>
              <a:latin typeface="Calibri"/>
              <a:ea typeface="Calibri"/>
              <a:cs typeface="Calibri"/>
              <a:sym typeface="Calibri"/>
            </a:endParaRPr>
          </a:p>
        </p:txBody>
      </p:sp>
      <p:pic>
        <p:nvPicPr>
          <p:cNvPr id="109" name="Google Shape;109;p17"/>
          <p:cNvPicPr preferRelativeResize="0"/>
          <p:nvPr/>
        </p:nvPicPr>
        <p:blipFill>
          <a:blip r:embed="rId3">
            <a:alphaModFix/>
          </a:blip>
          <a:stretch>
            <a:fillRect/>
          </a:stretch>
        </p:blipFill>
        <p:spPr>
          <a:xfrm>
            <a:off x="874000" y="755225"/>
            <a:ext cx="7423901" cy="3691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sp>
        <p:nvSpPr>
          <p:cNvPr id="115" name="Google Shape;115;p18"/>
          <p:cNvSpPr txBox="1"/>
          <p:nvPr/>
        </p:nvSpPr>
        <p:spPr>
          <a:xfrm>
            <a:off x="2551650" y="4599000"/>
            <a:ext cx="39783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 1.3  Home Page</a:t>
            </a:r>
            <a:endParaRPr>
              <a:solidFill>
                <a:srgbClr val="FFFFFF"/>
              </a:solidFill>
              <a:latin typeface="Calibri"/>
              <a:ea typeface="Calibri"/>
              <a:cs typeface="Calibri"/>
              <a:sym typeface="Calibri"/>
            </a:endParaRPr>
          </a:p>
        </p:txBody>
      </p:sp>
      <p:pic>
        <p:nvPicPr>
          <p:cNvPr id="116" name="Google Shape;116;p18"/>
          <p:cNvPicPr preferRelativeResize="0"/>
          <p:nvPr/>
        </p:nvPicPr>
        <p:blipFill>
          <a:blip r:embed="rId3">
            <a:alphaModFix/>
          </a:blip>
          <a:stretch>
            <a:fillRect/>
          </a:stretch>
        </p:blipFill>
        <p:spPr>
          <a:xfrm>
            <a:off x="683125" y="755225"/>
            <a:ext cx="7705202" cy="3691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sp>
        <p:nvSpPr>
          <p:cNvPr id="122" name="Google Shape;122;p19"/>
          <p:cNvSpPr txBox="1"/>
          <p:nvPr/>
        </p:nvSpPr>
        <p:spPr>
          <a:xfrm>
            <a:off x="2551650" y="4599000"/>
            <a:ext cx="39783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Figure:2 Generate Result Page</a:t>
            </a:r>
            <a:endParaRPr>
              <a:solidFill>
                <a:srgbClr val="FFFFFF"/>
              </a:solidFill>
              <a:latin typeface="Calibri"/>
              <a:ea typeface="Calibri"/>
              <a:cs typeface="Calibri"/>
              <a:sym typeface="Calibri"/>
            </a:endParaRPr>
          </a:p>
        </p:txBody>
      </p:sp>
      <p:pic>
        <p:nvPicPr>
          <p:cNvPr id="123" name="Google Shape;123;p19"/>
          <p:cNvPicPr preferRelativeResize="0"/>
          <p:nvPr/>
        </p:nvPicPr>
        <p:blipFill>
          <a:blip r:embed="rId3">
            <a:alphaModFix/>
          </a:blip>
          <a:stretch>
            <a:fillRect/>
          </a:stretch>
        </p:blipFill>
        <p:spPr>
          <a:xfrm>
            <a:off x="813725" y="755225"/>
            <a:ext cx="7654977" cy="3894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sp>
        <p:nvSpPr>
          <p:cNvPr id="129" name="Google Shape;129;p20"/>
          <p:cNvSpPr txBox="1"/>
          <p:nvPr/>
        </p:nvSpPr>
        <p:spPr>
          <a:xfrm>
            <a:off x="2551650" y="4599000"/>
            <a:ext cx="39783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Figure:3 Converted pdf to excel sheet</a:t>
            </a:r>
            <a:endParaRPr>
              <a:solidFill>
                <a:srgbClr val="FFFFFF"/>
              </a:solidFill>
              <a:latin typeface="Calibri"/>
              <a:ea typeface="Calibri"/>
              <a:cs typeface="Calibri"/>
              <a:sym typeface="Calibri"/>
            </a:endParaRPr>
          </a:p>
        </p:txBody>
      </p:sp>
      <p:pic>
        <p:nvPicPr>
          <p:cNvPr id="130" name="Google Shape;130;p20"/>
          <p:cNvPicPr preferRelativeResize="0"/>
          <p:nvPr/>
        </p:nvPicPr>
        <p:blipFill>
          <a:blip r:embed="rId3">
            <a:alphaModFix/>
          </a:blip>
          <a:stretch>
            <a:fillRect/>
          </a:stretch>
        </p:blipFill>
        <p:spPr>
          <a:xfrm>
            <a:off x="1044375" y="835575"/>
            <a:ext cx="6992841" cy="3691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sp>
        <p:nvSpPr>
          <p:cNvPr id="136" name="Google Shape;136;p21"/>
          <p:cNvSpPr txBox="1"/>
          <p:nvPr/>
        </p:nvSpPr>
        <p:spPr>
          <a:xfrm>
            <a:off x="2551650" y="4599000"/>
            <a:ext cx="39783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Figure:3.1 Converted pdf to excel sheet</a:t>
            </a:r>
            <a:endParaRPr>
              <a:solidFill>
                <a:srgbClr val="FFFFFF"/>
              </a:solidFill>
              <a:latin typeface="Calibri"/>
              <a:ea typeface="Calibri"/>
              <a:cs typeface="Calibri"/>
              <a:sym typeface="Calibri"/>
            </a:endParaRPr>
          </a:p>
        </p:txBody>
      </p:sp>
      <p:pic>
        <p:nvPicPr>
          <p:cNvPr id="137" name="Google Shape;137;p21"/>
          <p:cNvPicPr preferRelativeResize="0"/>
          <p:nvPr/>
        </p:nvPicPr>
        <p:blipFill>
          <a:blip r:embed="rId3">
            <a:alphaModFix/>
          </a:blip>
          <a:stretch>
            <a:fillRect/>
          </a:stretch>
        </p:blipFill>
        <p:spPr>
          <a:xfrm>
            <a:off x="833800" y="795425"/>
            <a:ext cx="7574626" cy="369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4"/>
          <p:cNvSpPr txBox="1"/>
          <p:nvPr>
            <p:ph type="ctrTitle"/>
          </p:nvPr>
        </p:nvSpPr>
        <p:spPr>
          <a:xfrm>
            <a:off x="1143000" y="188774"/>
            <a:ext cx="6858000" cy="8259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CONTENTS</a:t>
            </a:r>
            <a:endParaRPr>
              <a:solidFill>
                <a:srgbClr val="FFFFFF"/>
              </a:solidFill>
            </a:endParaRPr>
          </a:p>
        </p:txBody>
      </p:sp>
      <p:sp>
        <p:nvSpPr>
          <p:cNvPr id="28" name="Google Shape;28;p4"/>
          <p:cNvSpPr txBox="1"/>
          <p:nvPr>
            <p:ph idx="1" type="subTitle"/>
          </p:nvPr>
        </p:nvSpPr>
        <p:spPr>
          <a:xfrm>
            <a:off x="1143000" y="1214719"/>
            <a:ext cx="6858000" cy="3295800"/>
          </a:xfrm>
          <a:prstGeom prst="rect">
            <a:avLst/>
          </a:prstGeom>
        </p:spPr>
        <p:txBody>
          <a:bodyPr anchorCtr="0" anchor="t" bIns="34275" lIns="68575" spcFirstLastPara="1" rIns="68575" wrap="square" tIns="34275">
            <a:noAutofit/>
          </a:bodyPr>
          <a:lstStyle/>
          <a:p>
            <a:pPr indent="-342900" lvl="0" marL="457200" rtl="0" algn="l">
              <a:lnSpc>
                <a:spcPct val="150000"/>
              </a:lnSpc>
              <a:spcBef>
                <a:spcPts val="800"/>
              </a:spcBef>
              <a:spcAft>
                <a:spcPts val="0"/>
              </a:spcAft>
              <a:buClr>
                <a:srgbClr val="FFFFFF"/>
              </a:buClr>
              <a:buSzPts val="1800"/>
              <a:buChar char="➢"/>
            </a:pPr>
            <a:r>
              <a:rPr lang="en-GB">
                <a:solidFill>
                  <a:srgbClr val="FFFFFF"/>
                </a:solidFill>
              </a:rPr>
              <a:t>INTRODUCTION</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SYSTEM STUDY</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ANALYSIS &amp; DESIGN</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TESTING AND VALIDATION</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USER MANUAL</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CONCLUSION</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REFERENCES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sp>
        <p:nvSpPr>
          <p:cNvPr id="143" name="Google Shape;143;p22"/>
          <p:cNvSpPr txBox="1"/>
          <p:nvPr/>
        </p:nvSpPr>
        <p:spPr>
          <a:xfrm>
            <a:off x="2551650" y="4599000"/>
            <a:ext cx="39783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Figure:4 Upload excel sheet data</a:t>
            </a:r>
            <a:endParaRPr>
              <a:solidFill>
                <a:srgbClr val="FFFFFF"/>
              </a:solidFill>
              <a:latin typeface="Calibri"/>
              <a:ea typeface="Calibri"/>
              <a:cs typeface="Calibri"/>
              <a:sym typeface="Calibri"/>
            </a:endParaRPr>
          </a:p>
        </p:txBody>
      </p:sp>
      <p:pic>
        <p:nvPicPr>
          <p:cNvPr id="144" name="Google Shape;144;p22"/>
          <p:cNvPicPr preferRelativeResize="0"/>
          <p:nvPr/>
        </p:nvPicPr>
        <p:blipFill>
          <a:blip r:embed="rId3">
            <a:alphaModFix/>
          </a:blip>
          <a:stretch>
            <a:fillRect/>
          </a:stretch>
        </p:blipFill>
        <p:spPr>
          <a:xfrm>
            <a:off x="1153200" y="755225"/>
            <a:ext cx="6837598" cy="36913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sp>
        <p:nvSpPr>
          <p:cNvPr id="150" name="Google Shape;150;p23"/>
          <p:cNvSpPr txBox="1"/>
          <p:nvPr/>
        </p:nvSpPr>
        <p:spPr>
          <a:xfrm>
            <a:off x="2551650" y="4599000"/>
            <a:ext cx="39783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Figure:5 Display the student data page</a:t>
            </a:r>
            <a:endParaRPr>
              <a:solidFill>
                <a:srgbClr val="FFFFFF"/>
              </a:solidFill>
              <a:latin typeface="Calibri"/>
              <a:ea typeface="Calibri"/>
              <a:cs typeface="Calibri"/>
              <a:sym typeface="Calibri"/>
            </a:endParaRPr>
          </a:p>
        </p:txBody>
      </p:sp>
      <p:pic>
        <p:nvPicPr>
          <p:cNvPr id="151" name="Google Shape;151;p23"/>
          <p:cNvPicPr preferRelativeResize="0"/>
          <p:nvPr/>
        </p:nvPicPr>
        <p:blipFill>
          <a:blip r:embed="rId3">
            <a:alphaModFix/>
          </a:blip>
          <a:stretch>
            <a:fillRect/>
          </a:stretch>
        </p:blipFill>
        <p:spPr>
          <a:xfrm>
            <a:off x="991825" y="825525"/>
            <a:ext cx="7097944" cy="3691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sp>
        <p:nvSpPr>
          <p:cNvPr id="157" name="Google Shape;157;p24"/>
          <p:cNvSpPr txBox="1"/>
          <p:nvPr/>
        </p:nvSpPr>
        <p:spPr>
          <a:xfrm>
            <a:off x="2551650" y="4599000"/>
            <a:ext cx="39783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Figure:6 Search the student record page</a:t>
            </a:r>
            <a:endParaRPr>
              <a:solidFill>
                <a:srgbClr val="FFFFFF"/>
              </a:solidFill>
              <a:latin typeface="Calibri"/>
              <a:ea typeface="Calibri"/>
              <a:cs typeface="Calibri"/>
              <a:sym typeface="Calibri"/>
            </a:endParaRPr>
          </a:p>
        </p:txBody>
      </p:sp>
      <p:pic>
        <p:nvPicPr>
          <p:cNvPr id="158" name="Google Shape;158;p24"/>
          <p:cNvPicPr preferRelativeResize="0"/>
          <p:nvPr/>
        </p:nvPicPr>
        <p:blipFill>
          <a:blip r:embed="rId3">
            <a:alphaModFix/>
          </a:blip>
          <a:stretch>
            <a:fillRect/>
          </a:stretch>
        </p:blipFill>
        <p:spPr>
          <a:xfrm>
            <a:off x="934275" y="805450"/>
            <a:ext cx="7443998" cy="3691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sp>
        <p:nvSpPr>
          <p:cNvPr id="164" name="Google Shape;164;p25"/>
          <p:cNvSpPr txBox="1"/>
          <p:nvPr/>
        </p:nvSpPr>
        <p:spPr>
          <a:xfrm>
            <a:off x="2551650" y="4599000"/>
            <a:ext cx="39783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Figure:7 Overall Statistics of a particular shift</a:t>
            </a:r>
            <a:endParaRPr>
              <a:solidFill>
                <a:srgbClr val="FFFFFF"/>
              </a:solidFill>
              <a:latin typeface="Calibri"/>
              <a:ea typeface="Calibri"/>
              <a:cs typeface="Calibri"/>
              <a:sym typeface="Calibri"/>
            </a:endParaRPr>
          </a:p>
        </p:txBody>
      </p:sp>
      <p:pic>
        <p:nvPicPr>
          <p:cNvPr id="165" name="Google Shape;165;p25"/>
          <p:cNvPicPr preferRelativeResize="0"/>
          <p:nvPr/>
        </p:nvPicPr>
        <p:blipFill>
          <a:blip r:embed="rId3">
            <a:alphaModFix/>
          </a:blip>
          <a:stretch>
            <a:fillRect/>
          </a:stretch>
        </p:blipFill>
        <p:spPr>
          <a:xfrm>
            <a:off x="805375" y="644725"/>
            <a:ext cx="7767268" cy="3691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ctrTitle"/>
          </p:nvPr>
        </p:nvSpPr>
        <p:spPr>
          <a:xfrm>
            <a:off x="1143000" y="70325"/>
            <a:ext cx="6858000" cy="5325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SCREENSHOTS</a:t>
            </a:r>
            <a:endParaRPr>
              <a:solidFill>
                <a:srgbClr val="FFFFFF"/>
              </a:solidFill>
            </a:endParaRPr>
          </a:p>
        </p:txBody>
      </p:sp>
      <p:sp>
        <p:nvSpPr>
          <p:cNvPr id="171" name="Google Shape;171;p26"/>
          <p:cNvSpPr txBox="1"/>
          <p:nvPr/>
        </p:nvSpPr>
        <p:spPr>
          <a:xfrm>
            <a:off x="1809375" y="4599000"/>
            <a:ext cx="52239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Calibri"/>
                <a:ea typeface="Calibri"/>
                <a:cs typeface="Calibri"/>
                <a:sym typeface="Calibri"/>
              </a:rPr>
              <a:t>Figure:7.1 Overall Statistics of a particular shift passed or failed</a:t>
            </a:r>
            <a:endParaRPr>
              <a:solidFill>
                <a:srgbClr val="FFFFFF"/>
              </a:solidFill>
              <a:latin typeface="Calibri"/>
              <a:ea typeface="Calibri"/>
              <a:cs typeface="Calibri"/>
              <a:sym typeface="Calibri"/>
            </a:endParaRPr>
          </a:p>
        </p:txBody>
      </p:sp>
      <p:pic>
        <p:nvPicPr>
          <p:cNvPr id="172" name="Google Shape;172;p26"/>
          <p:cNvPicPr preferRelativeResize="0"/>
          <p:nvPr/>
        </p:nvPicPr>
        <p:blipFill>
          <a:blip r:embed="rId3">
            <a:alphaModFix/>
          </a:blip>
          <a:stretch>
            <a:fillRect/>
          </a:stretch>
        </p:blipFill>
        <p:spPr>
          <a:xfrm>
            <a:off x="463925" y="755225"/>
            <a:ext cx="7914805" cy="36913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ctrTitle"/>
          </p:nvPr>
        </p:nvSpPr>
        <p:spPr>
          <a:xfrm>
            <a:off x="1143000" y="188775"/>
            <a:ext cx="6858000" cy="615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CONCLUSION</a:t>
            </a:r>
            <a:endParaRPr>
              <a:solidFill>
                <a:srgbClr val="FFFFFF"/>
              </a:solidFill>
            </a:endParaRPr>
          </a:p>
        </p:txBody>
      </p:sp>
      <p:sp>
        <p:nvSpPr>
          <p:cNvPr id="178" name="Google Shape;178;p27"/>
          <p:cNvSpPr txBox="1"/>
          <p:nvPr>
            <p:ph idx="1" type="subTitle"/>
          </p:nvPr>
        </p:nvSpPr>
        <p:spPr>
          <a:xfrm>
            <a:off x="1143000" y="853900"/>
            <a:ext cx="6858000" cy="4239300"/>
          </a:xfrm>
          <a:prstGeom prst="rect">
            <a:avLst/>
          </a:prstGeom>
        </p:spPr>
        <p:txBody>
          <a:bodyPr anchorCtr="0" anchor="t" bIns="34275" lIns="68575" spcFirstLastPara="1" rIns="68575" wrap="square" tIns="34275">
            <a:noAutofit/>
          </a:bodyPr>
          <a:lstStyle/>
          <a:p>
            <a:pPr indent="-342900" lvl="0" marL="457200" rtl="0" algn="l">
              <a:lnSpc>
                <a:spcPct val="150000"/>
              </a:lnSpc>
              <a:spcBef>
                <a:spcPts val="800"/>
              </a:spcBef>
              <a:spcAft>
                <a:spcPts val="0"/>
              </a:spcAft>
              <a:buClr>
                <a:srgbClr val="FFFFFF"/>
              </a:buClr>
              <a:buSzPts val="1800"/>
              <a:buChar char="➢"/>
            </a:pPr>
            <a:r>
              <a:rPr lang="en-GB">
                <a:solidFill>
                  <a:srgbClr val="FFFFFF"/>
                </a:solidFill>
              </a:rPr>
              <a:t>FUTURE ENHANCEMENT: </a:t>
            </a:r>
            <a:endParaRPr>
              <a:solidFill>
                <a:srgbClr val="FFFFFF"/>
              </a:solidFill>
            </a:endParaRPr>
          </a:p>
          <a:p>
            <a:pPr indent="0" lvl="0" marL="457200" rtl="0" algn="l">
              <a:lnSpc>
                <a:spcPct val="150000"/>
              </a:lnSpc>
              <a:spcBef>
                <a:spcPts val="800"/>
              </a:spcBef>
              <a:spcAft>
                <a:spcPts val="0"/>
              </a:spcAft>
              <a:buNone/>
            </a:pPr>
            <a:r>
              <a:rPr lang="en-GB">
                <a:solidFill>
                  <a:srgbClr val="FFFFFF"/>
                </a:solidFill>
              </a:rPr>
              <a:t>There is a huge scope in this system where we can convert the mark sheet into other file formats along with excel sheet. Eg: Word, jpg and jpeg format.Where a user uploads the desired marksheet in the pdf form and it gets converted to the desired file format the user wants as per his requirement this will not only saves time of conversion but also work process will be smooth and efficient.</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ctrTitle"/>
          </p:nvPr>
        </p:nvSpPr>
        <p:spPr>
          <a:xfrm>
            <a:off x="1032500" y="238900"/>
            <a:ext cx="6858000" cy="615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REFERENCES</a:t>
            </a:r>
            <a:endParaRPr>
              <a:solidFill>
                <a:srgbClr val="FFFFFF"/>
              </a:solidFill>
            </a:endParaRPr>
          </a:p>
        </p:txBody>
      </p:sp>
      <p:sp>
        <p:nvSpPr>
          <p:cNvPr id="184" name="Google Shape;184;p28"/>
          <p:cNvSpPr txBox="1"/>
          <p:nvPr>
            <p:ph idx="1" type="subTitle"/>
          </p:nvPr>
        </p:nvSpPr>
        <p:spPr>
          <a:xfrm>
            <a:off x="1143000" y="853900"/>
            <a:ext cx="6858000" cy="4239300"/>
          </a:xfrm>
          <a:prstGeom prst="rect">
            <a:avLst/>
          </a:prstGeom>
        </p:spPr>
        <p:txBody>
          <a:bodyPr anchorCtr="0" anchor="t" bIns="34275" lIns="68575" spcFirstLastPara="1" rIns="68575" wrap="square" tIns="34275">
            <a:noAutofit/>
          </a:bodyPr>
          <a:lstStyle/>
          <a:p>
            <a:pPr indent="0" lvl="0" marL="0" rtl="0" algn="l">
              <a:lnSpc>
                <a:spcPct val="150000"/>
              </a:lnSpc>
              <a:spcBef>
                <a:spcPts val="800"/>
              </a:spcBef>
              <a:spcAft>
                <a:spcPts val="0"/>
              </a:spcAft>
              <a:buNone/>
            </a:pPr>
            <a:r>
              <a:rPr lang="en-GB">
                <a:solidFill>
                  <a:srgbClr val="FFFFFF"/>
                </a:solidFill>
              </a:rPr>
              <a:t>BIBLIOGRAPHY: </a:t>
            </a:r>
            <a:endParaRPr>
              <a:solidFill>
                <a:srgbClr val="FFFFFF"/>
              </a:solidFill>
            </a:endParaRPr>
          </a:p>
          <a:p>
            <a:pPr indent="0" lvl="0" marL="0" rtl="0" algn="l">
              <a:lnSpc>
                <a:spcPct val="150000"/>
              </a:lnSpc>
              <a:spcBef>
                <a:spcPts val="800"/>
              </a:spcBef>
              <a:spcAft>
                <a:spcPts val="0"/>
              </a:spcAft>
              <a:buNone/>
            </a:pPr>
            <a:r>
              <a:rPr lang="en-GB">
                <a:solidFill>
                  <a:srgbClr val="FFFFFF"/>
                </a:solidFill>
              </a:rPr>
              <a:t>● Programming ASP.NET Jesse Liberty </a:t>
            </a:r>
            <a:endParaRPr>
              <a:solidFill>
                <a:srgbClr val="FFFFFF"/>
              </a:solidFill>
            </a:endParaRPr>
          </a:p>
          <a:p>
            <a:pPr indent="0" lvl="0" marL="0" rtl="0" algn="l">
              <a:lnSpc>
                <a:spcPct val="150000"/>
              </a:lnSpc>
              <a:spcBef>
                <a:spcPts val="800"/>
              </a:spcBef>
              <a:spcAft>
                <a:spcPts val="0"/>
              </a:spcAft>
              <a:buNone/>
            </a:pPr>
            <a:r>
              <a:rPr lang="en-GB">
                <a:solidFill>
                  <a:srgbClr val="FFFFFF"/>
                </a:solidFill>
              </a:rPr>
              <a:t>● ASP.NET Unleashed, Second Edition Stephen Walther </a:t>
            </a:r>
            <a:endParaRPr>
              <a:solidFill>
                <a:srgbClr val="FFFFFF"/>
              </a:solidFill>
            </a:endParaRPr>
          </a:p>
          <a:p>
            <a:pPr indent="0" lvl="0" marL="0" rtl="0" algn="l">
              <a:lnSpc>
                <a:spcPct val="150000"/>
              </a:lnSpc>
              <a:spcBef>
                <a:spcPts val="800"/>
              </a:spcBef>
              <a:spcAft>
                <a:spcPts val="0"/>
              </a:spcAft>
              <a:buNone/>
            </a:pPr>
            <a:r>
              <a:rPr lang="en-GB">
                <a:solidFill>
                  <a:srgbClr val="FFFFFF"/>
                </a:solidFill>
              </a:rPr>
              <a:t>WEBLIOGRAPHY: </a:t>
            </a:r>
            <a:endParaRPr>
              <a:solidFill>
                <a:srgbClr val="FFFFFF"/>
              </a:solidFill>
            </a:endParaRPr>
          </a:p>
          <a:p>
            <a:pPr indent="0" lvl="0" marL="0" rtl="0" algn="l">
              <a:lnSpc>
                <a:spcPct val="150000"/>
              </a:lnSpc>
              <a:spcBef>
                <a:spcPts val="800"/>
              </a:spcBef>
              <a:spcAft>
                <a:spcPts val="0"/>
              </a:spcAft>
              <a:buNone/>
            </a:pPr>
            <a:r>
              <a:rPr lang="en-GB">
                <a:solidFill>
                  <a:srgbClr val="FFFFFF"/>
                </a:solidFill>
              </a:rPr>
              <a:t>● https://www.tutorialspoint.com/ </a:t>
            </a:r>
            <a:endParaRPr>
              <a:solidFill>
                <a:srgbClr val="FFFFFF"/>
              </a:solidFill>
            </a:endParaRPr>
          </a:p>
          <a:p>
            <a:pPr indent="0" lvl="0" marL="0" rtl="0" algn="l">
              <a:lnSpc>
                <a:spcPct val="150000"/>
              </a:lnSpc>
              <a:spcBef>
                <a:spcPts val="800"/>
              </a:spcBef>
              <a:spcAft>
                <a:spcPts val="0"/>
              </a:spcAft>
              <a:buNone/>
            </a:pPr>
            <a:r>
              <a:rPr lang="en-GB">
                <a:solidFill>
                  <a:srgbClr val="FFFFFF"/>
                </a:solidFill>
              </a:rPr>
              <a:t>● https://www.guru99.com/</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9"/>
          <p:cNvPicPr preferRelativeResize="0"/>
          <p:nvPr/>
        </p:nvPicPr>
        <p:blipFill>
          <a:blip r:embed="rId3">
            <a:alphaModFix/>
          </a:blip>
          <a:stretch>
            <a:fillRect/>
          </a:stretch>
        </p:blipFill>
        <p:spPr>
          <a:xfrm>
            <a:off x="0" y="0"/>
            <a:ext cx="9144001" cy="5151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5"/>
          <p:cNvSpPr txBox="1"/>
          <p:nvPr>
            <p:ph type="ctrTitle"/>
          </p:nvPr>
        </p:nvSpPr>
        <p:spPr>
          <a:xfrm>
            <a:off x="1143000" y="188774"/>
            <a:ext cx="6858000" cy="8259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INTRODUCTION</a:t>
            </a:r>
            <a:endParaRPr>
              <a:solidFill>
                <a:srgbClr val="FFFFFF"/>
              </a:solidFill>
            </a:endParaRPr>
          </a:p>
        </p:txBody>
      </p:sp>
      <p:sp>
        <p:nvSpPr>
          <p:cNvPr id="34" name="Google Shape;34;p5"/>
          <p:cNvSpPr txBox="1"/>
          <p:nvPr>
            <p:ph idx="1" type="subTitle"/>
          </p:nvPr>
        </p:nvSpPr>
        <p:spPr>
          <a:xfrm>
            <a:off x="1143000" y="1214719"/>
            <a:ext cx="6858000" cy="3295800"/>
          </a:xfrm>
          <a:prstGeom prst="rect">
            <a:avLst/>
          </a:prstGeom>
        </p:spPr>
        <p:txBody>
          <a:bodyPr anchorCtr="0" anchor="t" bIns="34275" lIns="68575" spcFirstLastPara="1" rIns="68575" wrap="square" tIns="34275">
            <a:noAutofit/>
          </a:bodyPr>
          <a:lstStyle/>
          <a:p>
            <a:pPr indent="0" lvl="0" marL="0" rtl="0" algn="l">
              <a:lnSpc>
                <a:spcPct val="150000"/>
              </a:lnSpc>
              <a:spcBef>
                <a:spcPts val="800"/>
              </a:spcBef>
              <a:spcAft>
                <a:spcPts val="0"/>
              </a:spcAft>
              <a:buNone/>
            </a:pPr>
            <a:r>
              <a:rPr lang="en-GB">
                <a:solidFill>
                  <a:srgbClr val="FFFFFF"/>
                </a:solidFill>
              </a:rPr>
              <a:t>ABSTRACT:</a:t>
            </a:r>
            <a:endParaRPr>
              <a:solidFill>
                <a:srgbClr val="FFFFFF"/>
              </a:solidFill>
            </a:endParaRPr>
          </a:p>
          <a:p>
            <a:pPr indent="-342900" lvl="0" marL="457200" rtl="0" algn="l">
              <a:lnSpc>
                <a:spcPct val="115000"/>
              </a:lnSpc>
              <a:spcBef>
                <a:spcPts val="800"/>
              </a:spcBef>
              <a:spcAft>
                <a:spcPts val="0"/>
              </a:spcAft>
              <a:buClr>
                <a:srgbClr val="FFFFFF"/>
              </a:buClr>
              <a:buSzPts val="1800"/>
              <a:buChar char="➢"/>
            </a:pPr>
            <a:r>
              <a:rPr lang="en-GB">
                <a:solidFill>
                  <a:srgbClr val="FFFFFF"/>
                </a:solidFill>
              </a:rPr>
              <a:t>Result Analysis is an application which works as a convertor, converting University MCA results into Excel Spreadsheet and stores the data in the database and also search a particular given result of the student from the database.</a:t>
            </a:r>
            <a:endParaRPr>
              <a:solidFill>
                <a:srgbClr val="FFFFFF"/>
              </a:solidFill>
            </a:endParaRPr>
          </a:p>
          <a:p>
            <a:pPr indent="-342900" lvl="0" marL="457200" rtl="0" algn="l">
              <a:lnSpc>
                <a:spcPct val="115000"/>
              </a:lnSpc>
              <a:spcBef>
                <a:spcPts val="0"/>
              </a:spcBef>
              <a:spcAft>
                <a:spcPts val="0"/>
              </a:spcAft>
              <a:buClr>
                <a:srgbClr val="FFFFFF"/>
              </a:buClr>
              <a:buSzPts val="1800"/>
              <a:buChar char="➢"/>
            </a:pPr>
            <a:r>
              <a:rPr lang="en-GB">
                <a:solidFill>
                  <a:srgbClr val="FFFFFF"/>
                </a:solidFill>
              </a:rPr>
              <a:t>Earlier user manually entered data into excel sheet and store the records in a different file. This application eliminates the manual work and makes it easy for the user to handle records.</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6"/>
          <p:cNvSpPr txBox="1"/>
          <p:nvPr>
            <p:ph type="ctrTitle"/>
          </p:nvPr>
        </p:nvSpPr>
        <p:spPr>
          <a:xfrm>
            <a:off x="1143000" y="188774"/>
            <a:ext cx="6858000" cy="8259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INTRODUCTION</a:t>
            </a:r>
            <a:endParaRPr>
              <a:solidFill>
                <a:srgbClr val="FFFFFF"/>
              </a:solidFill>
            </a:endParaRPr>
          </a:p>
        </p:txBody>
      </p:sp>
      <p:sp>
        <p:nvSpPr>
          <p:cNvPr id="40" name="Google Shape;40;p6"/>
          <p:cNvSpPr txBox="1"/>
          <p:nvPr>
            <p:ph idx="1" type="subTitle"/>
          </p:nvPr>
        </p:nvSpPr>
        <p:spPr>
          <a:xfrm>
            <a:off x="1143000" y="1214719"/>
            <a:ext cx="6858000" cy="3295800"/>
          </a:xfrm>
          <a:prstGeom prst="rect">
            <a:avLst/>
          </a:prstGeom>
        </p:spPr>
        <p:txBody>
          <a:bodyPr anchorCtr="0" anchor="t" bIns="34275" lIns="68575" spcFirstLastPara="1" rIns="68575" wrap="square" tIns="34275">
            <a:noAutofit/>
          </a:bodyPr>
          <a:lstStyle/>
          <a:p>
            <a:pPr indent="0" lvl="0" marL="0" rtl="0" algn="l">
              <a:lnSpc>
                <a:spcPct val="150000"/>
              </a:lnSpc>
              <a:spcBef>
                <a:spcPts val="800"/>
              </a:spcBef>
              <a:spcAft>
                <a:spcPts val="0"/>
              </a:spcAft>
              <a:buNone/>
            </a:pPr>
            <a:r>
              <a:rPr lang="en-GB">
                <a:solidFill>
                  <a:srgbClr val="FFFFFF"/>
                </a:solidFill>
              </a:rPr>
              <a:t>PROBLEM DEFINITION:</a:t>
            </a:r>
            <a:endParaRPr>
              <a:solidFill>
                <a:srgbClr val="FFFFFF"/>
              </a:solidFill>
            </a:endParaRPr>
          </a:p>
          <a:p>
            <a:pPr indent="-342900" lvl="0" marL="457200" rtl="0" algn="l">
              <a:lnSpc>
                <a:spcPct val="150000"/>
              </a:lnSpc>
              <a:spcBef>
                <a:spcPts val="800"/>
              </a:spcBef>
              <a:spcAft>
                <a:spcPts val="0"/>
              </a:spcAft>
              <a:buClr>
                <a:srgbClr val="FFFFFF"/>
              </a:buClr>
              <a:buSzPts val="1800"/>
              <a:buChar char="➢"/>
            </a:pPr>
            <a:r>
              <a:rPr lang="en-GB">
                <a:solidFill>
                  <a:srgbClr val="FFFFFF"/>
                </a:solidFill>
              </a:rPr>
              <a:t>Difficult to convert data of  pdf file to excel sheet.</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Handling those huge student data record was difficult.</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Data could be misplaced and create lot of problems.</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Consumed most of the time and energy in handling and searching the records.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7"/>
          <p:cNvSpPr txBox="1"/>
          <p:nvPr>
            <p:ph type="ctrTitle"/>
          </p:nvPr>
        </p:nvSpPr>
        <p:spPr>
          <a:xfrm>
            <a:off x="1143000" y="188774"/>
            <a:ext cx="6858000" cy="8259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INTRODUCTION</a:t>
            </a:r>
            <a:endParaRPr>
              <a:solidFill>
                <a:srgbClr val="FFFFFF"/>
              </a:solidFill>
            </a:endParaRPr>
          </a:p>
        </p:txBody>
      </p:sp>
      <p:sp>
        <p:nvSpPr>
          <p:cNvPr id="46" name="Google Shape;46;p7"/>
          <p:cNvSpPr txBox="1"/>
          <p:nvPr>
            <p:ph idx="1" type="subTitle"/>
          </p:nvPr>
        </p:nvSpPr>
        <p:spPr>
          <a:xfrm>
            <a:off x="1143000" y="1214719"/>
            <a:ext cx="6858000" cy="3295800"/>
          </a:xfrm>
          <a:prstGeom prst="rect">
            <a:avLst/>
          </a:prstGeom>
        </p:spPr>
        <p:txBody>
          <a:bodyPr anchorCtr="0" anchor="t" bIns="34275" lIns="68575" spcFirstLastPara="1" rIns="68575" wrap="square" tIns="34275">
            <a:noAutofit/>
          </a:bodyPr>
          <a:lstStyle/>
          <a:p>
            <a:pPr indent="0" lvl="0" marL="0" rtl="0" algn="l">
              <a:lnSpc>
                <a:spcPct val="150000"/>
              </a:lnSpc>
              <a:spcBef>
                <a:spcPts val="800"/>
              </a:spcBef>
              <a:spcAft>
                <a:spcPts val="0"/>
              </a:spcAft>
              <a:buNone/>
            </a:pPr>
            <a:r>
              <a:rPr lang="en-GB">
                <a:solidFill>
                  <a:srgbClr val="FFFFFF"/>
                </a:solidFill>
              </a:rPr>
              <a:t>OBJECTIVE:</a:t>
            </a:r>
            <a:endParaRPr>
              <a:solidFill>
                <a:srgbClr val="FFFFFF"/>
              </a:solidFill>
            </a:endParaRPr>
          </a:p>
          <a:p>
            <a:pPr indent="-342900" lvl="0" marL="457200" rtl="0" algn="l">
              <a:lnSpc>
                <a:spcPct val="150000"/>
              </a:lnSpc>
              <a:spcBef>
                <a:spcPts val="800"/>
              </a:spcBef>
              <a:spcAft>
                <a:spcPts val="0"/>
              </a:spcAft>
              <a:buClr>
                <a:srgbClr val="FFFFFF"/>
              </a:buClr>
              <a:buSzPts val="1800"/>
              <a:buChar char="➢"/>
            </a:pPr>
            <a:r>
              <a:rPr lang="en-GB">
                <a:solidFill>
                  <a:srgbClr val="FFFFFF"/>
                </a:solidFill>
              </a:rPr>
              <a:t>Data gets converted easily from pdf format to excel sheet with a single click.</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S</a:t>
            </a:r>
            <a:r>
              <a:rPr lang="en-GB">
                <a:solidFill>
                  <a:srgbClr val="FFFFFF"/>
                </a:solidFill>
              </a:rPr>
              <a:t>aves time and energy of the user handling the system.</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Huge amount of data is managed systematically and securely.</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User can search, retrieve data and see the statistics of the particular class.</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8"/>
          <p:cNvSpPr txBox="1"/>
          <p:nvPr>
            <p:ph type="ctrTitle"/>
          </p:nvPr>
        </p:nvSpPr>
        <p:spPr>
          <a:xfrm>
            <a:off x="1143000" y="188774"/>
            <a:ext cx="6858000" cy="8259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SYSTEM STUDY</a:t>
            </a:r>
            <a:endParaRPr>
              <a:solidFill>
                <a:srgbClr val="FFFFFF"/>
              </a:solidFill>
            </a:endParaRPr>
          </a:p>
        </p:txBody>
      </p:sp>
      <p:sp>
        <p:nvSpPr>
          <p:cNvPr id="52" name="Google Shape;52;p8"/>
          <p:cNvSpPr txBox="1"/>
          <p:nvPr>
            <p:ph idx="1" type="subTitle"/>
          </p:nvPr>
        </p:nvSpPr>
        <p:spPr>
          <a:xfrm>
            <a:off x="1143000" y="1214719"/>
            <a:ext cx="6858000" cy="3295800"/>
          </a:xfrm>
          <a:prstGeom prst="rect">
            <a:avLst/>
          </a:prstGeom>
        </p:spPr>
        <p:txBody>
          <a:bodyPr anchorCtr="0" anchor="t" bIns="34275" lIns="68575" spcFirstLastPara="1" rIns="68575" wrap="square" tIns="34275">
            <a:noAutofit/>
          </a:bodyPr>
          <a:lstStyle/>
          <a:p>
            <a:pPr indent="0" lvl="0" marL="0" rtl="0" algn="l">
              <a:lnSpc>
                <a:spcPct val="150000"/>
              </a:lnSpc>
              <a:spcBef>
                <a:spcPts val="800"/>
              </a:spcBef>
              <a:spcAft>
                <a:spcPts val="0"/>
              </a:spcAft>
              <a:buNone/>
            </a:pPr>
            <a:r>
              <a:rPr lang="en-GB">
                <a:solidFill>
                  <a:srgbClr val="FFFFFF"/>
                </a:solidFill>
              </a:rPr>
              <a:t>EXISTING SYSTEM:</a:t>
            </a:r>
            <a:endParaRPr>
              <a:solidFill>
                <a:srgbClr val="FFFFFF"/>
              </a:solidFill>
            </a:endParaRPr>
          </a:p>
          <a:p>
            <a:pPr indent="-342900" lvl="0" marL="457200" rtl="0" algn="l">
              <a:lnSpc>
                <a:spcPct val="150000"/>
              </a:lnSpc>
              <a:spcBef>
                <a:spcPts val="800"/>
              </a:spcBef>
              <a:spcAft>
                <a:spcPts val="0"/>
              </a:spcAft>
              <a:buClr>
                <a:srgbClr val="FFFFFF"/>
              </a:buClr>
              <a:buSzPts val="1800"/>
              <a:buChar char="➢"/>
            </a:pPr>
            <a:r>
              <a:rPr lang="en-GB">
                <a:solidFill>
                  <a:srgbClr val="FFFFFF"/>
                </a:solidFill>
              </a:rPr>
              <a:t>No system can convert pdf format to excel sheet.</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User have to manually enter data from pdf to excel sheet.</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Difficult to </a:t>
            </a:r>
            <a:r>
              <a:rPr lang="en-GB">
                <a:solidFill>
                  <a:srgbClr val="FFFFFF"/>
                </a:solidFill>
              </a:rPr>
              <a:t>retrieve</a:t>
            </a:r>
            <a:r>
              <a:rPr lang="en-GB">
                <a:solidFill>
                  <a:srgbClr val="FFFFFF"/>
                </a:solidFill>
              </a:rPr>
              <a:t> data, search and take out the overall stats data of a particular shift.</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Data in unorganized manner affects the work efficiency and consumes lot of time.</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9"/>
          <p:cNvSpPr txBox="1"/>
          <p:nvPr>
            <p:ph type="ctrTitle"/>
          </p:nvPr>
        </p:nvSpPr>
        <p:spPr>
          <a:xfrm>
            <a:off x="1143000" y="188774"/>
            <a:ext cx="6858000" cy="8259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SYSTEM STUDY</a:t>
            </a:r>
            <a:endParaRPr>
              <a:solidFill>
                <a:srgbClr val="FFFFFF"/>
              </a:solidFill>
            </a:endParaRPr>
          </a:p>
        </p:txBody>
      </p:sp>
      <p:sp>
        <p:nvSpPr>
          <p:cNvPr id="58" name="Google Shape;58;p9"/>
          <p:cNvSpPr txBox="1"/>
          <p:nvPr>
            <p:ph idx="1" type="subTitle"/>
          </p:nvPr>
        </p:nvSpPr>
        <p:spPr>
          <a:xfrm>
            <a:off x="1143000" y="1214719"/>
            <a:ext cx="6858000" cy="3295800"/>
          </a:xfrm>
          <a:prstGeom prst="rect">
            <a:avLst/>
          </a:prstGeom>
        </p:spPr>
        <p:txBody>
          <a:bodyPr anchorCtr="0" anchor="t" bIns="34275" lIns="68575" spcFirstLastPara="1" rIns="68575" wrap="square" tIns="34275">
            <a:noAutofit/>
          </a:bodyPr>
          <a:lstStyle/>
          <a:p>
            <a:pPr indent="0" lvl="0" marL="0" rtl="0" algn="l">
              <a:lnSpc>
                <a:spcPct val="150000"/>
              </a:lnSpc>
              <a:spcBef>
                <a:spcPts val="800"/>
              </a:spcBef>
              <a:spcAft>
                <a:spcPts val="0"/>
              </a:spcAft>
              <a:buNone/>
            </a:pPr>
            <a:r>
              <a:rPr lang="en-GB">
                <a:solidFill>
                  <a:srgbClr val="FFFFFF"/>
                </a:solidFill>
              </a:rPr>
              <a:t>PROPOSED SYSTEM:</a:t>
            </a:r>
            <a:endParaRPr>
              <a:solidFill>
                <a:srgbClr val="FFFFFF"/>
              </a:solidFill>
            </a:endParaRPr>
          </a:p>
          <a:p>
            <a:pPr indent="-342900" lvl="0" marL="457200" rtl="0" algn="l">
              <a:lnSpc>
                <a:spcPct val="150000"/>
              </a:lnSpc>
              <a:spcBef>
                <a:spcPts val="800"/>
              </a:spcBef>
              <a:spcAft>
                <a:spcPts val="0"/>
              </a:spcAft>
              <a:buClr>
                <a:srgbClr val="FFFFFF"/>
              </a:buClr>
              <a:buSzPts val="1800"/>
              <a:buChar char="➢"/>
            </a:pPr>
            <a:r>
              <a:rPr lang="en-GB">
                <a:solidFill>
                  <a:srgbClr val="FFFFFF"/>
                </a:solidFill>
              </a:rPr>
              <a:t>User to convert pdf to excel sheet using result generator.</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Converted sheet can be uploaded into the system and store the records.</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Search the records of the students, seeing the statistics of the students of a particular class(i.e Morning/Afternoon Shift).</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Everything a user will get to do in a single system.</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ph type="ctrTitle"/>
          </p:nvPr>
        </p:nvSpPr>
        <p:spPr>
          <a:xfrm>
            <a:off x="1143000" y="70325"/>
            <a:ext cx="6858000" cy="743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ANALYSIS &amp; DESIGN</a:t>
            </a:r>
            <a:endParaRPr>
              <a:solidFill>
                <a:srgbClr val="FFFFFF"/>
              </a:solidFill>
            </a:endParaRPr>
          </a:p>
        </p:txBody>
      </p:sp>
      <p:pic>
        <p:nvPicPr>
          <p:cNvPr id="64" name="Google Shape;64;p10"/>
          <p:cNvPicPr preferRelativeResize="0"/>
          <p:nvPr/>
        </p:nvPicPr>
        <p:blipFill>
          <a:blip r:embed="rId3">
            <a:alphaModFix/>
          </a:blip>
          <a:stretch>
            <a:fillRect/>
          </a:stretch>
        </p:blipFill>
        <p:spPr>
          <a:xfrm>
            <a:off x="2220150" y="813725"/>
            <a:ext cx="4862201" cy="4329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1"/>
          <p:cNvSpPr txBox="1"/>
          <p:nvPr>
            <p:ph type="ctrTitle"/>
          </p:nvPr>
        </p:nvSpPr>
        <p:spPr>
          <a:xfrm>
            <a:off x="1143000" y="188775"/>
            <a:ext cx="6858000" cy="6150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GB">
                <a:solidFill>
                  <a:srgbClr val="FFFFFF"/>
                </a:solidFill>
              </a:rPr>
              <a:t>ANALYSIS &amp; DESIGN</a:t>
            </a:r>
            <a:endParaRPr>
              <a:solidFill>
                <a:srgbClr val="FFFFFF"/>
              </a:solidFill>
            </a:endParaRPr>
          </a:p>
        </p:txBody>
      </p:sp>
      <p:sp>
        <p:nvSpPr>
          <p:cNvPr id="70" name="Google Shape;70;p11"/>
          <p:cNvSpPr txBox="1"/>
          <p:nvPr>
            <p:ph idx="1" type="subTitle"/>
          </p:nvPr>
        </p:nvSpPr>
        <p:spPr>
          <a:xfrm>
            <a:off x="1143000" y="853900"/>
            <a:ext cx="6858000" cy="4108800"/>
          </a:xfrm>
          <a:prstGeom prst="rect">
            <a:avLst/>
          </a:prstGeom>
        </p:spPr>
        <p:txBody>
          <a:bodyPr anchorCtr="0" anchor="t" bIns="34275" lIns="68575" spcFirstLastPara="1" rIns="68575" wrap="square" tIns="34275">
            <a:noAutofit/>
          </a:bodyPr>
          <a:lstStyle/>
          <a:p>
            <a:pPr indent="0" lvl="0" marL="0" rtl="0" algn="l">
              <a:lnSpc>
                <a:spcPct val="150000"/>
              </a:lnSpc>
              <a:spcBef>
                <a:spcPts val="800"/>
              </a:spcBef>
              <a:spcAft>
                <a:spcPts val="0"/>
              </a:spcAft>
              <a:buNone/>
            </a:pPr>
            <a:r>
              <a:rPr lang="en-GB">
                <a:solidFill>
                  <a:srgbClr val="FFFFFF"/>
                </a:solidFill>
              </a:rPr>
              <a:t>SOFTWARE REQUIREMENTS:</a:t>
            </a:r>
            <a:endParaRPr>
              <a:solidFill>
                <a:srgbClr val="FFFFFF"/>
              </a:solidFill>
            </a:endParaRPr>
          </a:p>
          <a:p>
            <a:pPr indent="-342900" lvl="0" marL="457200" rtl="0" algn="l">
              <a:lnSpc>
                <a:spcPct val="150000"/>
              </a:lnSpc>
              <a:spcBef>
                <a:spcPts val="800"/>
              </a:spcBef>
              <a:spcAft>
                <a:spcPts val="0"/>
              </a:spcAft>
              <a:buClr>
                <a:srgbClr val="FFFFFF"/>
              </a:buClr>
              <a:buSzPts val="1800"/>
              <a:buChar char="●"/>
            </a:pPr>
            <a:r>
              <a:rPr lang="en-GB">
                <a:solidFill>
                  <a:srgbClr val="FFFFFF"/>
                </a:solidFill>
              </a:rPr>
              <a:t>Operating systems: Windows </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Software Used: MS Excel, Microsoft Visual Studio, Google Chrome </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Programming Language: ASP.NET</a:t>
            </a:r>
            <a:endParaRPr>
              <a:solidFill>
                <a:srgbClr val="FFFFFF"/>
              </a:solidFill>
            </a:endParaRPr>
          </a:p>
          <a:p>
            <a:pPr indent="0" lvl="0" marL="0" rtl="0" algn="l">
              <a:lnSpc>
                <a:spcPct val="150000"/>
              </a:lnSpc>
              <a:spcBef>
                <a:spcPts val="800"/>
              </a:spcBef>
              <a:spcAft>
                <a:spcPts val="0"/>
              </a:spcAft>
              <a:buNone/>
            </a:pPr>
            <a:r>
              <a:rPr lang="en-GB">
                <a:solidFill>
                  <a:srgbClr val="FFFFFF"/>
                </a:solidFill>
              </a:rPr>
              <a:t>HARDWARE REQUIREMENTS:</a:t>
            </a:r>
            <a:endParaRPr>
              <a:solidFill>
                <a:srgbClr val="FFFFFF"/>
              </a:solidFill>
            </a:endParaRPr>
          </a:p>
          <a:p>
            <a:pPr indent="-342900" lvl="0" marL="457200" rtl="0" algn="l">
              <a:lnSpc>
                <a:spcPct val="150000"/>
              </a:lnSpc>
              <a:spcBef>
                <a:spcPts val="800"/>
              </a:spcBef>
              <a:spcAft>
                <a:spcPts val="0"/>
              </a:spcAft>
              <a:buClr>
                <a:srgbClr val="FFFFFF"/>
              </a:buClr>
              <a:buSzPts val="1800"/>
              <a:buChar char="●"/>
            </a:pPr>
            <a:r>
              <a:rPr lang="en-GB">
                <a:solidFill>
                  <a:srgbClr val="FFFFFF"/>
                </a:solidFill>
              </a:rPr>
              <a:t>Intel Core i3 (Processor) </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 RAM: 4 GB </a:t>
            </a:r>
            <a:endParaRPr>
              <a:solidFill>
                <a:srgbClr val="FFFFFF"/>
              </a:solidFill>
            </a:endParaRPr>
          </a:p>
          <a:p>
            <a:pPr indent="-342900" lvl="0" marL="457200" rtl="0" algn="l">
              <a:lnSpc>
                <a:spcPct val="150000"/>
              </a:lnSpc>
              <a:spcBef>
                <a:spcPts val="0"/>
              </a:spcBef>
              <a:spcAft>
                <a:spcPts val="0"/>
              </a:spcAft>
              <a:buClr>
                <a:srgbClr val="FFFFFF"/>
              </a:buClr>
              <a:buSzPts val="1800"/>
              <a:buChar char="●"/>
            </a:pPr>
            <a:r>
              <a:rPr lang="en-GB">
                <a:solidFill>
                  <a:srgbClr val="FFFFFF"/>
                </a:solidFill>
              </a:rPr>
              <a:t>Hard Disk: 15 GB</a:t>
            </a:r>
            <a:endParaRPr>
              <a:solidFill>
                <a:srgbClr val="FFFFFF"/>
              </a:solidFill>
            </a:endParaRPr>
          </a:p>
          <a:p>
            <a:pPr indent="0" lvl="0" marL="0" rtl="0" algn="l">
              <a:lnSpc>
                <a:spcPct val="150000"/>
              </a:lnSpc>
              <a:spcBef>
                <a:spcPts val="800"/>
              </a:spcBef>
              <a:spcAft>
                <a:spcPts val="0"/>
              </a:spcAft>
              <a:buNone/>
            </a:pPr>
            <a:r>
              <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 48">
  <a:themeElements>
    <a:clrScheme name="自定义 269">
      <a:dk1>
        <a:srgbClr val="000000"/>
      </a:dk1>
      <a:lt1>
        <a:srgbClr val="FFFFFF"/>
      </a:lt1>
      <a:dk2>
        <a:srgbClr val="44546A"/>
      </a:dk2>
      <a:lt2>
        <a:srgbClr val="E7E6E6"/>
      </a:lt2>
      <a:accent1>
        <a:srgbClr val="5FC7A4"/>
      </a:accent1>
      <a:accent2>
        <a:srgbClr val="277570"/>
      </a:accent2>
      <a:accent3>
        <a:srgbClr val="5FC7A4"/>
      </a:accent3>
      <a:accent4>
        <a:srgbClr val="277570"/>
      </a:accent4>
      <a:accent5>
        <a:srgbClr val="5FC7A4"/>
      </a:accent5>
      <a:accent6>
        <a:srgbClr val="277570"/>
      </a:accent6>
      <a:hlink>
        <a:srgbClr val="5FC7A4"/>
      </a:hlink>
      <a:folHlink>
        <a:srgbClr val="2775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